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1" r:id="rId1"/>
  </p:sldMasterIdLst>
  <p:sldIdLst>
    <p:sldId id="256" r:id="rId2"/>
    <p:sldId id="257" r:id="rId3"/>
    <p:sldId id="258" r:id="rId4"/>
    <p:sldId id="259" r:id="rId5"/>
    <p:sldId id="267" r:id="rId6"/>
    <p:sldId id="261" r:id="rId7"/>
    <p:sldId id="260" r:id="rId8"/>
    <p:sldId id="278" r:id="rId9"/>
    <p:sldId id="263" r:id="rId10"/>
    <p:sldId id="265" r:id="rId11"/>
    <p:sldId id="266" r:id="rId12"/>
    <p:sldId id="264" r:id="rId13"/>
    <p:sldId id="262" r:id="rId14"/>
    <p:sldId id="268" r:id="rId15"/>
    <p:sldId id="269" r:id="rId16"/>
    <p:sldId id="274" r:id="rId17"/>
    <p:sldId id="270" r:id="rId18"/>
    <p:sldId id="271" r:id="rId19"/>
    <p:sldId id="272" r:id="rId20"/>
    <p:sldId id="273" r:id="rId21"/>
    <p:sldId id="275" r:id="rId22"/>
    <p:sldId id="276" r:id="rId23"/>
    <p:sldId id="277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3E7E9"/>
    <a:srgbClr val="E6CCCF"/>
    <a:srgbClr val="B71E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51" autoAdjust="0"/>
    <p:restoredTop sz="94660"/>
  </p:normalViewPr>
  <p:slideViewPr>
    <p:cSldViewPr snapToGrid="0">
      <p:cViewPr varScale="1">
        <p:scale>
          <a:sx n="75" d="100"/>
          <a:sy n="75" d="100"/>
        </p:scale>
        <p:origin x="105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AB46FE-02CE-A349-D088-3FAA88F5BE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54E1DB-B754-1B0C-A41B-927C201AF7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7ED4F0-1DFE-374A-6657-B025F0ACB2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585F1C-7ABB-4394-8D4D-59E2243A12DD}" type="datetimeFigureOut">
              <a:rPr lang="en-IN" smtClean="0"/>
              <a:t>18-07-2024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2599D9-1549-FA7A-18EF-F6C5486311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C3BF00-79FA-FF7F-EDF8-04934BDD0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B7AE5-1112-4027-9061-65DC51F103C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672566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143F1-EECC-5213-D578-6FB76B782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04BD12-57D7-2D0B-8962-8DF8912382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347438-400D-A7B2-579B-A6B20EA409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585F1C-7ABB-4394-8D4D-59E2243A12DD}" type="datetimeFigureOut">
              <a:rPr lang="en-IN" smtClean="0"/>
              <a:t>18-07-2024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0EEF1F-31D4-2458-C003-1DBDB17ECB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C38AFF-1209-EF1C-F61D-55C4E514E4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B7AE5-1112-4027-9061-65DC51F103C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014547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98F4768-83B0-663A-C869-26D37E529D8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8F26439-1799-6A21-F01E-B7545A949C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E4B307-A871-6928-4251-5B9CFF653B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585F1C-7ABB-4394-8D4D-59E2243A12DD}" type="datetimeFigureOut">
              <a:rPr lang="en-IN" smtClean="0"/>
              <a:t>18-07-2024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24E612-4818-A497-7A48-AC37DB9700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429ACA-E357-6D1B-CFBA-FDB181FEE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B7AE5-1112-4027-9061-65DC51F103C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708067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76873D-73A4-8BF4-4DC5-2044BAD7A0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4EC5D7-9807-6B0B-789B-0201F9AD15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4DDF26-EA98-325F-E846-F1F548B342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585F1C-7ABB-4394-8D4D-59E2243A12DD}" type="datetimeFigureOut">
              <a:rPr lang="en-IN" smtClean="0"/>
              <a:t>18-07-2024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83942B-AC14-DE72-7855-C1013BE11B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7D1442-7FC7-770A-FDC6-AC1EA63EF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B7AE5-1112-4027-9061-65DC51F103C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076629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B77744-1E0E-39A1-E2B2-CD41E59B9B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000A1C-CBD9-2278-85A5-8ED99DC896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744174-9B65-9284-23AA-4697D8C8E5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585F1C-7ABB-4394-8D4D-59E2243A12DD}" type="datetimeFigureOut">
              <a:rPr lang="en-IN" smtClean="0"/>
              <a:t>18-07-2024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9DD0FB-F384-91F1-7400-ED24EFF4FE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FA55D1-D115-DCC0-8202-3F3624354F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B7AE5-1112-4027-9061-65DC51F103C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311351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036937-945B-4E10-B7B4-F7420E7597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C3131E-2823-D038-43CD-68705B7D25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5F25F1-D660-DA10-669F-1772FF6937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EF16D6-44DA-C032-FA37-247E5A0C17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585F1C-7ABB-4394-8D4D-59E2243A12DD}" type="datetimeFigureOut">
              <a:rPr lang="en-IN" smtClean="0"/>
              <a:t>18-07-2024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5EBDB3-746B-CFB3-7505-80CA9A1C63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529E80-2620-CE2B-FBF0-1F00C1BA87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B7AE5-1112-4027-9061-65DC51F103C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049512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C3AAF7-6351-92BD-D21A-E20B7BC5F6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FB2E92-9362-F63F-F4E3-DC4672FB31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ABCEF1-FC64-509C-F9E8-3EF08940A7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524D6C3-4E4D-C93B-C02E-78D4CEBF250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9CB2560-B81A-EF65-D94B-10B3687B39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F3E8D5-8E3D-8D2D-121B-3B51B3BF8D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585F1C-7ABB-4394-8D4D-59E2243A12DD}" type="datetimeFigureOut">
              <a:rPr lang="en-IN" smtClean="0"/>
              <a:t>18-07-2024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C83717F-B6FD-63C6-B552-E770EE09E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CB7B29F-25A6-A12B-FAD9-A5A02E8B18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B7AE5-1112-4027-9061-65DC51F103C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391403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96EDB-0052-7874-E426-F0EFDB887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BF4E1F-2243-1E17-7BA8-1D08D24368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585F1C-7ABB-4394-8D4D-59E2243A12DD}" type="datetimeFigureOut">
              <a:rPr lang="en-IN" smtClean="0"/>
              <a:t>18-07-2024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F33794-DB74-4BC4-DB0E-BFE69ACA41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EAC97F-506C-7409-08AE-54525367A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B7AE5-1112-4027-9061-65DC51F103C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654227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9709B93-2F7C-2573-68AC-056469A83A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585F1C-7ABB-4394-8D4D-59E2243A12DD}" type="datetimeFigureOut">
              <a:rPr lang="en-IN" smtClean="0"/>
              <a:t>18-07-2024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05E7C93-8436-5AE2-068A-EB98EFB720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115E37-3BAF-03D2-8EE1-C43820301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B7AE5-1112-4027-9061-65DC51F103C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078432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F6EBBB-C9B7-CBFC-199F-F279DE060B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56F88D-E513-373B-43EB-272063E1B6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5A5F58-EF0C-619E-9402-85DE67EE88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E4F4DE-F096-B993-0B14-33044414E7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585F1C-7ABB-4394-8D4D-59E2243A12DD}" type="datetimeFigureOut">
              <a:rPr lang="en-IN" smtClean="0"/>
              <a:t>18-07-2024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6F7F51-3191-C7F1-505E-EDAFC6618E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EDAF28-ECB0-9DA6-35A1-3CA2DC616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B7AE5-1112-4027-9061-65DC51F103C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960178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E5949-03E8-5414-9D7A-8FBEE97DFB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CCA5ED-7072-0CE3-92B0-AC59A236C32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6D6017-3595-FDDA-9A8B-213A696C9A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4A292A-A185-4B63-13DD-AA913B07B6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585F1C-7ABB-4394-8D4D-59E2243A12DD}" type="datetimeFigureOut">
              <a:rPr lang="en-IN" smtClean="0"/>
              <a:t>18-07-2024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D0480C-5297-7B5E-CB63-451FEFDC56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0F93E4-23DD-1CE5-3270-C842EE954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B7AE5-1112-4027-9061-65DC51F103C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154411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CEEA48D-6128-A9EF-58F5-F68118FD19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E1706D-5FC5-427D-6CAB-846C349A6F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57D829-D1E9-9487-1A7A-511DD9BAD0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585F1C-7ABB-4394-8D4D-59E2243A12DD}" type="datetimeFigureOut">
              <a:rPr lang="en-IN" smtClean="0"/>
              <a:t>18-07-2024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CFAF1E-9E41-8B43-1D9B-242654C1FC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FB72C0-D524-CBC2-036E-82E1731219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B7AE5-1112-4027-9061-65DC51F103C1}" type="slidenum">
              <a:rPr lang="en-IN" smtClean="0"/>
              <a:t>‹#›</a:t>
            </a:fld>
            <a:endParaRPr lang="en-IN"/>
          </a:p>
        </p:txBody>
      </p:sp>
      <p:pic>
        <p:nvPicPr>
          <p:cNvPr id="9" name="Picture 2" descr="Government Engineering College, Naragund - Infosys-springboard">
            <a:extLst>
              <a:ext uri="{FF2B5EF4-FFF2-40B4-BE49-F238E27FC236}">
                <a16:creationId xmlns:a16="http://schemas.microsoft.com/office/drawing/2014/main" id="{32017A97-DF0B-7649-73FA-E1B00089518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9096" y="-11160"/>
            <a:ext cx="1442904" cy="883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87530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5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5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6" Type="http://schemas.openxmlformats.org/officeDocument/2006/relationships/image" Target="../media/image2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6" Type="http://schemas.openxmlformats.org/officeDocument/2006/relationships/image" Target="../media/image2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6" Type="http://schemas.openxmlformats.org/officeDocument/2006/relationships/image" Target="../media/image2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6" Type="http://schemas.openxmlformats.org/officeDocument/2006/relationships/image" Target="../media/image2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5" Type="http://schemas.openxmlformats.org/officeDocument/2006/relationships/image" Target="../media/image2.png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1AAC79-ED65-DB1C-6DE6-9BC5717036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77720" y="1107758"/>
            <a:ext cx="8036560" cy="2387600"/>
          </a:xfrm>
        </p:spPr>
        <p:txBody>
          <a:bodyPr>
            <a:normAutofit/>
          </a:bodyPr>
          <a:lstStyle/>
          <a:p>
            <a:r>
              <a:rPr lang="en-US" b="1" dirty="0"/>
              <a:t>Demand Forecasting for E-Commerce</a:t>
            </a:r>
            <a:endParaRPr lang="en-IN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32F70A-A3EE-BAE2-6762-FAD98F8400C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PRESENTATION BY</a:t>
            </a:r>
          </a:p>
          <a:p>
            <a:r>
              <a:rPr lang="en-US" dirty="0"/>
              <a:t>JATIN GUPTA </a:t>
            </a:r>
          </a:p>
          <a:p>
            <a:r>
              <a:rPr lang="en-IN" dirty="0"/>
              <a:t>19 JULY 2024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10645786-DD82-BA8F-94C7-8733F364F8A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6403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417"/>
    </mc:Choice>
    <mc:Fallback>
      <p:transition spd="slow" advTm="84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83D4D5A-3D06-E624-8947-420A382F7B37}"/>
              </a:ext>
            </a:extLst>
          </p:cNvPr>
          <p:cNvSpPr txBox="1">
            <a:spLocks/>
          </p:cNvSpPr>
          <p:nvPr/>
        </p:nvSpPr>
        <p:spPr>
          <a:xfrm>
            <a:off x="0" y="5503025"/>
            <a:ext cx="12192000" cy="135497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Month of May and June have the lowest Clicks, while February has highest peak.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7677222-2040-BB2B-748B-6B55C87245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863441"/>
            <a:ext cx="12192000" cy="4469794"/>
          </a:xfrm>
          <a:prstGeom prst="rect">
            <a:avLst/>
          </a:prstGeom>
        </p:spPr>
      </p:pic>
      <p:sp>
        <p:nvSpPr>
          <p:cNvPr id="2" name="Right Brace 1">
            <a:extLst>
              <a:ext uri="{FF2B5EF4-FFF2-40B4-BE49-F238E27FC236}">
                <a16:creationId xmlns:a16="http://schemas.microsoft.com/office/drawing/2014/main" id="{622D9C0B-7958-9749-7B20-310794DB0E0B}"/>
              </a:ext>
            </a:extLst>
          </p:cNvPr>
          <p:cNvSpPr/>
          <p:nvPr/>
        </p:nvSpPr>
        <p:spPr>
          <a:xfrm rot="16200000">
            <a:off x="9936249" y="1630449"/>
            <a:ext cx="330662" cy="3083560"/>
          </a:xfrm>
          <a:prstGeom prst="rightBrac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455C9F7-8913-33C8-B32B-F86DA4D15827}"/>
              </a:ext>
            </a:extLst>
          </p:cNvPr>
          <p:cNvSpPr txBox="1"/>
          <p:nvPr/>
        </p:nvSpPr>
        <p:spPr>
          <a:xfrm>
            <a:off x="9492214" y="2637566"/>
            <a:ext cx="1218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Least clicks</a:t>
            </a:r>
            <a:endParaRPr lang="en-IN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B715DC9-F44F-146E-5DB6-4BD3272FF4B0}"/>
              </a:ext>
            </a:extLst>
          </p:cNvPr>
          <p:cNvSpPr/>
          <p:nvPr/>
        </p:nvSpPr>
        <p:spPr>
          <a:xfrm>
            <a:off x="5002625" y="1168400"/>
            <a:ext cx="132080" cy="132080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7D8D8538-3EB2-6A11-96E5-39C2D30A545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8165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409"/>
    </mc:Choice>
    <mc:Fallback>
      <p:transition spd="slow" advTm="104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83D4D5A-3D06-E624-8947-420A382F7B37}"/>
              </a:ext>
            </a:extLst>
          </p:cNvPr>
          <p:cNvSpPr txBox="1">
            <a:spLocks/>
          </p:cNvSpPr>
          <p:nvPr/>
        </p:nvSpPr>
        <p:spPr>
          <a:xfrm>
            <a:off x="0" y="5503025"/>
            <a:ext cx="12192000" cy="135497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Highest peak of impressions is in the month of March, followed by February and April.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1EF8B7-28AE-33D1-9980-8CD0ABB300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842731"/>
            <a:ext cx="12192000" cy="4452101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B330305D-0AEA-41BC-575A-94D850DA23E2}"/>
              </a:ext>
            </a:extLst>
          </p:cNvPr>
          <p:cNvSpPr/>
          <p:nvPr/>
        </p:nvSpPr>
        <p:spPr>
          <a:xfrm>
            <a:off x="4687665" y="1127760"/>
            <a:ext cx="132080" cy="132080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46E4C950-E12B-DDC2-4973-E6E18F0AA229}"/>
              </a:ext>
            </a:extLst>
          </p:cNvPr>
          <p:cNvSpPr/>
          <p:nvPr/>
        </p:nvSpPr>
        <p:spPr>
          <a:xfrm>
            <a:off x="2625185" y="1431088"/>
            <a:ext cx="132080" cy="132080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C83534D-1479-6FEA-477C-7820C83D730B}"/>
              </a:ext>
            </a:extLst>
          </p:cNvPr>
          <p:cNvSpPr/>
          <p:nvPr/>
        </p:nvSpPr>
        <p:spPr>
          <a:xfrm>
            <a:off x="6414865" y="1365048"/>
            <a:ext cx="132080" cy="132080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DE45529E-9AEB-CB6E-DAEA-56B1BDB656A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2577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655"/>
    </mc:Choice>
    <mc:Fallback>
      <p:transition spd="slow" advTm="106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83D4D5A-3D06-E624-8947-420A382F7B37}"/>
              </a:ext>
            </a:extLst>
          </p:cNvPr>
          <p:cNvSpPr txBox="1">
            <a:spLocks/>
          </p:cNvSpPr>
          <p:nvPr/>
        </p:nvSpPr>
        <p:spPr>
          <a:xfrm>
            <a:off x="0" y="5430331"/>
            <a:ext cx="12192000" cy="1427670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Monday accounts for the most Impressions.</a:t>
            </a:r>
          </a:p>
          <a:p>
            <a:r>
              <a:rPr lang="en-US" dirty="0"/>
              <a:t>Clicks peaks on Sunday and Monday.</a:t>
            </a:r>
          </a:p>
          <a:p>
            <a:r>
              <a:rPr lang="en-US" dirty="0"/>
              <a:t>Quantity peaks on Monday, followed by Saturday.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5D41596-26AA-2FF3-E9B1-A5B7D774F2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4564" y="360574"/>
            <a:ext cx="9362871" cy="5069757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F54C444B-3DB5-8E6B-2D17-31E32F9B8004}"/>
              </a:ext>
            </a:extLst>
          </p:cNvPr>
          <p:cNvSpPr/>
          <p:nvPr/>
        </p:nvSpPr>
        <p:spPr>
          <a:xfrm>
            <a:off x="2635345" y="822960"/>
            <a:ext cx="132080" cy="132080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0814689-3FF6-DEB7-215C-2238A3A10379}"/>
              </a:ext>
            </a:extLst>
          </p:cNvPr>
          <p:cNvSpPr/>
          <p:nvPr/>
        </p:nvSpPr>
        <p:spPr>
          <a:xfrm>
            <a:off x="10235025" y="3759200"/>
            <a:ext cx="132080" cy="132080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139B59D-C6DE-3B98-9ABC-D33BDC7B6605}"/>
              </a:ext>
            </a:extLst>
          </p:cNvPr>
          <p:cNvSpPr/>
          <p:nvPr/>
        </p:nvSpPr>
        <p:spPr>
          <a:xfrm>
            <a:off x="2635345" y="3759200"/>
            <a:ext cx="132080" cy="132080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440EBC7-BD51-8373-B3A0-6FB636ED2CEF}"/>
              </a:ext>
            </a:extLst>
          </p:cNvPr>
          <p:cNvSpPr/>
          <p:nvPr/>
        </p:nvSpPr>
        <p:spPr>
          <a:xfrm>
            <a:off x="2635345" y="4594765"/>
            <a:ext cx="132080" cy="132080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24F2AD42-F7CB-BE53-FE65-0F369828BD7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9350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572"/>
    </mc:Choice>
    <mc:Fallback>
      <p:transition spd="slow" advTm="135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9B4017A0-3DBB-5492-538E-63CC72EDE3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745" y="660645"/>
            <a:ext cx="10034175" cy="4543122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83D4D5A-3D06-E624-8947-420A382F7B37}"/>
              </a:ext>
            </a:extLst>
          </p:cNvPr>
          <p:cNvSpPr txBox="1">
            <a:spLocks/>
          </p:cNvSpPr>
          <p:nvPr/>
        </p:nvSpPr>
        <p:spPr>
          <a:xfrm>
            <a:off x="0" y="5203767"/>
            <a:ext cx="12192000" cy="165423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Impressions peak in the month of April.</a:t>
            </a:r>
          </a:p>
          <a:p>
            <a:r>
              <a:rPr lang="en-US" dirty="0"/>
              <a:t>Clicks peaks in the month of March.</a:t>
            </a:r>
          </a:p>
          <a:p>
            <a:r>
              <a:rPr lang="en-US" dirty="0"/>
              <a:t>Quantity also peaks in the month of March.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1646260C-6666-1959-5FC5-7FBADDA64137}"/>
              </a:ext>
            </a:extLst>
          </p:cNvPr>
          <p:cNvSpPr/>
          <p:nvPr/>
        </p:nvSpPr>
        <p:spPr>
          <a:xfrm>
            <a:off x="7501985" y="1117600"/>
            <a:ext cx="132080" cy="132080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8A35765B-2C69-18AA-B563-37CEA7BFF943}"/>
              </a:ext>
            </a:extLst>
          </p:cNvPr>
          <p:cNvSpPr/>
          <p:nvPr/>
        </p:nvSpPr>
        <p:spPr>
          <a:xfrm>
            <a:off x="6167120" y="3429000"/>
            <a:ext cx="121920" cy="137160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892DB79-D510-F051-68CB-B3DDB62B2305}"/>
              </a:ext>
            </a:extLst>
          </p:cNvPr>
          <p:cNvSpPr/>
          <p:nvPr/>
        </p:nvSpPr>
        <p:spPr>
          <a:xfrm>
            <a:off x="6162040" y="4327236"/>
            <a:ext cx="132080" cy="132080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F36A9950-4341-D0D8-EFDB-AD35507B5AC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0237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803"/>
    </mc:Choice>
    <mc:Fallback>
      <p:transition spd="slow" advTm="118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66BB5C-59EE-A496-AD84-10BD59712F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7" y="457201"/>
            <a:ext cx="4748213" cy="1122218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TIME SERIES HYPOTHESES TEST</a:t>
            </a:r>
            <a:br>
              <a:rPr lang="en-US" b="1" dirty="0"/>
            </a:br>
            <a:endParaRPr lang="en-IN" b="1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2B532A-3DA9-BF4E-A110-3DD43FA8F1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7" y="1429789"/>
            <a:ext cx="4748213" cy="4971011"/>
          </a:xfrm>
        </p:spPr>
        <p:txBody>
          <a:bodyPr>
            <a:no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/>
              <a:t>Data series is found to be </a:t>
            </a:r>
            <a:r>
              <a:rPr lang="en-US" sz="2400" b="1" dirty="0"/>
              <a:t>stationary</a:t>
            </a:r>
            <a:r>
              <a:rPr lang="en-US" sz="2400" dirty="0"/>
              <a:t> for </a:t>
            </a:r>
            <a:r>
              <a:rPr lang="en-US" sz="2400" b="1" dirty="0"/>
              <a:t>Quantity </a:t>
            </a:r>
            <a:r>
              <a:rPr lang="en-US" sz="2400" dirty="0"/>
              <a:t>and </a:t>
            </a:r>
            <a:r>
              <a:rPr lang="en-US" sz="2400" b="1" dirty="0"/>
              <a:t>Impressions</a:t>
            </a:r>
            <a:r>
              <a:rPr lang="en-US" sz="2400" dirty="0"/>
              <a:t> attribute using ADF test.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/>
              <a:t>Hence, order of differencing is zero, i.e. </a:t>
            </a:r>
            <a:r>
              <a:rPr lang="en-US" sz="2400" b="1" dirty="0"/>
              <a:t>d=0</a:t>
            </a:r>
            <a:r>
              <a:rPr lang="en-US" sz="2400" dirty="0"/>
              <a:t>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/>
              <a:t>In both the ACF and PACF plots, there is a single biggest spike in the beginning.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/>
              <a:t>Hence, the value of p and q are 1 and 1, respectively.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/>
              <a:t>Hence, optimal parameter order is </a:t>
            </a:r>
            <a:r>
              <a:rPr lang="en-US" sz="2400" b="1" dirty="0"/>
              <a:t>p, d, q = (1, 0, 1)</a:t>
            </a:r>
            <a:endParaRPr lang="en-IN" sz="24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A837148-787C-27D0-D18D-516DC371C88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9401"/>
          <a:stretch/>
        </p:blipFill>
        <p:spPr>
          <a:xfrm>
            <a:off x="5720080" y="0"/>
            <a:ext cx="5003951" cy="3429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9E9A387-AA38-9278-70CA-7A10F125E08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000"/>
          <a:stretch/>
        </p:blipFill>
        <p:spPr>
          <a:xfrm>
            <a:off x="5720080" y="3429000"/>
            <a:ext cx="4944717" cy="342900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6D2F07DF-52E9-A0E2-B5D4-109ABF588E96}"/>
              </a:ext>
            </a:extLst>
          </p:cNvPr>
          <p:cNvSpPr/>
          <p:nvPr/>
        </p:nvSpPr>
        <p:spPr>
          <a:xfrm>
            <a:off x="6333585" y="1249681"/>
            <a:ext cx="77375" cy="81279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33438DF-8CBB-7C90-B627-F46ABA7FE6AE}"/>
              </a:ext>
            </a:extLst>
          </p:cNvPr>
          <p:cNvSpPr/>
          <p:nvPr/>
        </p:nvSpPr>
        <p:spPr>
          <a:xfrm>
            <a:off x="6318932" y="4678681"/>
            <a:ext cx="77375" cy="81279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46266504-EA86-CCFE-7FFB-C278FE28DEB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3813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851"/>
    </mc:Choice>
    <mc:Fallback>
      <p:transition spd="slow" advTm="178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66A806-445F-42A6-C12A-386AA10C51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SPLITTING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DADF96-DDCF-7A0D-C058-3E816D0F8E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data is split into 3 sets in a ratio of 80:10:10</a:t>
            </a:r>
          </a:p>
          <a:p>
            <a:endParaRPr lang="en-US" dirty="0"/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AAB99F-A3E7-9515-D573-AEDCC1D1BB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9844" y="2593943"/>
            <a:ext cx="5257800" cy="3583019"/>
          </a:xfrm>
          <a:prstGeom prst="rect">
            <a:avLst/>
          </a:prstGeom>
        </p:spPr>
      </p:pic>
      <p:sp>
        <p:nvSpPr>
          <p:cNvPr id="8" name="Right Brace 7">
            <a:extLst>
              <a:ext uri="{FF2B5EF4-FFF2-40B4-BE49-F238E27FC236}">
                <a16:creationId xmlns:a16="http://schemas.microsoft.com/office/drawing/2014/main" id="{067DE25D-EA12-5D30-8DE2-7435B3D7AE4E}"/>
              </a:ext>
            </a:extLst>
          </p:cNvPr>
          <p:cNvSpPr/>
          <p:nvPr/>
        </p:nvSpPr>
        <p:spPr>
          <a:xfrm>
            <a:off x="6777644" y="4372495"/>
            <a:ext cx="554181" cy="1804467"/>
          </a:xfrm>
          <a:prstGeom prst="rightBrac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2EEC2387-EBD0-5D56-D4D9-ADA54CD0D845}"/>
              </a:ext>
            </a:extLst>
          </p:cNvPr>
          <p:cNvSpPr/>
          <p:nvPr/>
        </p:nvSpPr>
        <p:spPr>
          <a:xfrm>
            <a:off x="6766560" y="3469240"/>
            <a:ext cx="554181" cy="903255"/>
          </a:xfrm>
          <a:prstGeom prst="rightBrac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2D2653A-EAF9-C131-64D2-96224A0030CF}"/>
              </a:ext>
            </a:extLst>
          </p:cNvPr>
          <p:cNvSpPr txBox="1"/>
          <p:nvPr/>
        </p:nvSpPr>
        <p:spPr>
          <a:xfrm>
            <a:off x="7431578" y="3749158"/>
            <a:ext cx="24154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Used to train the model</a:t>
            </a:r>
            <a:endParaRPr lang="en-IN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2331749-428C-38A0-D389-EAD8A47330AC}"/>
              </a:ext>
            </a:extLst>
          </p:cNvPr>
          <p:cNvSpPr txBox="1"/>
          <p:nvPr/>
        </p:nvSpPr>
        <p:spPr>
          <a:xfrm>
            <a:off x="7459288" y="5090062"/>
            <a:ext cx="2331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Used to test the model</a:t>
            </a:r>
            <a:endParaRPr lang="en-IN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907ED1A4-9826-1FB3-E784-C103F74958B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2946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212"/>
    </mc:Choice>
    <mc:Fallback>
      <p:transition spd="slow" advTm="162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307823-1A78-E392-888D-1246397515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MODEL TRAINING AND EVALUATION</a:t>
            </a:r>
            <a:endParaRPr lang="en-IN" b="1" dirty="0"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29F73E71-30B3-74D3-109C-EB95AC3C174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918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932"/>
    </mc:Choice>
    <mc:Fallback>
      <p:transition spd="slow" advTm="39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BE001B-7F65-48C5-A2B0-F529B9A8C6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51374"/>
            <a:ext cx="5157787" cy="823912"/>
          </a:xfrm>
        </p:spPr>
        <p:txBody>
          <a:bodyPr/>
          <a:lstStyle/>
          <a:p>
            <a:pPr algn="ctr"/>
            <a:r>
              <a:rPr lang="en-US" dirty="0"/>
              <a:t>AR Model – Auto regressive</a:t>
            </a:r>
            <a:endParaRPr lang="en-IN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A8344948-647B-6740-ACB0-CF994A84AF9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836612" y="1276227"/>
            <a:ext cx="5157787" cy="2618762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5B027FD-7B43-8080-FE67-E602CAB265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251374"/>
            <a:ext cx="5183188" cy="823912"/>
          </a:xfrm>
        </p:spPr>
        <p:txBody>
          <a:bodyPr/>
          <a:lstStyle/>
          <a:p>
            <a:pPr algn="ctr"/>
            <a:r>
              <a:rPr lang="en-US" dirty="0"/>
              <a:t>MA Model – Moving Average</a:t>
            </a:r>
            <a:endParaRPr lang="en-IN" dirty="0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0C2C401D-0BEF-499C-2D11-3396C952E1EC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5"/>
          <a:stretch>
            <a:fillRect/>
          </a:stretch>
        </p:blipFill>
        <p:spPr>
          <a:xfrm>
            <a:off x="6173354" y="1276227"/>
            <a:ext cx="5180879" cy="2630487"/>
          </a:xfr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FCFB8C6C-024F-A9B2-BF38-1E8549A4F6DE}"/>
              </a:ext>
            </a:extLst>
          </p:cNvPr>
          <p:cNvSpPr txBox="1"/>
          <p:nvPr/>
        </p:nvSpPr>
        <p:spPr>
          <a:xfrm>
            <a:off x="836612" y="4107656"/>
            <a:ext cx="5335588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effectLst/>
                <a:latin typeface="Consolas" panose="020B0609020204030204" pitchFamily="49" charset="0"/>
              </a:rPr>
              <a:t>Test Set Metrics for AR: </a:t>
            </a:r>
          </a:p>
          <a:p>
            <a:endParaRPr lang="en-US" b="0" i="0" dirty="0">
              <a:effectLst/>
              <a:latin typeface="Consolas" panose="020B0609020204030204" pitchFamily="49" charset="0"/>
            </a:endParaRPr>
          </a:p>
          <a:p>
            <a:r>
              <a:rPr lang="en-US" b="0" i="0" dirty="0">
                <a:effectLst/>
                <a:latin typeface="Consolas" panose="020B0609020204030204" pitchFamily="49" charset="0"/>
              </a:rPr>
              <a:t>MSE: 		27.603 </a:t>
            </a:r>
          </a:p>
          <a:p>
            <a:r>
              <a:rPr lang="en-US" b="0" i="0" dirty="0">
                <a:effectLst/>
                <a:latin typeface="Consolas" panose="020B0609020204030204" pitchFamily="49" charset="0"/>
              </a:rPr>
              <a:t>MAE: 		4.344 </a:t>
            </a:r>
          </a:p>
          <a:p>
            <a:r>
              <a:rPr lang="en-US" b="0" i="0" dirty="0">
                <a:effectLst/>
                <a:latin typeface="Consolas" panose="020B0609020204030204" pitchFamily="49" charset="0"/>
              </a:rPr>
              <a:t>MAPE:	 	39.291% </a:t>
            </a:r>
          </a:p>
          <a:p>
            <a:r>
              <a:rPr lang="en-US" b="0" i="0" dirty="0">
                <a:effectLst/>
                <a:latin typeface="Consolas" panose="020B0609020204030204" pitchFamily="49" charset="0"/>
              </a:rPr>
              <a:t>R2: 		-0.878 </a:t>
            </a:r>
          </a:p>
          <a:p>
            <a:r>
              <a:rPr lang="en-US" b="0" i="0" dirty="0">
                <a:effectLst/>
                <a:latin typeface="Consolas" panose="020B0609020204030204" pitchFamily="49" charset="0"/>
              </a:rPr>
              <a:t>Adjusted R2: 	4.586</a:t>
            </a:r>
            <a:endParaRPr lang="en-IN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3B1EAF4-A70C-1E06-3144-817254804740}"/>
              </a:ext>
            </a:extLst>
          </p:cNvPr>
          <p:cNvSpPr txBox="1"/>
          <p:nvPr/>
        </p:nvSpPr>
        <p:spPr>
          <a:xfrm>
            <a:off x="6172200" y="4107655"/>
            <a:ext cx="5335588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effectLst/>
                <a:latin typeface="Consolas" panose="020B0609020204030204" pitchFamily="49" charset="0"/>
              </a:rPr>
              <a:t>Test Set Metrics for MA:</a:t>
            </a:r>
          </a:p>
          <a:p>
            <a:endParaRPr lang="en-US" b="0" i="0" dirty="0">
              <a:effectLst/>
              <a:latin typeface="Consolas" panose="020B0609020204030204" pitchFamily="49" charset="0"/>
            </a:endParaRPr>
          </a:p>
          <a:p>
            <a:r>
              <a:rPr lang="en-US" b="0" i="0" dirty="0">
                <a:effectLst/>
                <a:latin typeface="Consolas" panose="020B0609020204030204" pitchFamily="49" charset="0"/>
              </a:rPr>
              <a:t>MSE: 		27.386 </a:t>
            </a:r>
          </a:p>
          <a:p>
            <a:r>
              <a:rPr lang="en-US" b="0" i="0" dirty="0">
                <a:effectLst/>
                <a:latin typeface="Consolas" panose="020B0609020204030204" pitchFamily="49" charset="0"/>
              </a:rPr>
              <a:t>MAE: 		4.325 </a:t>
            </a:r>
          </a:p>
          <a:p>
            <a:r>
              <a:rPr lang="en-US" b="0" i="0" dirty="0">
                <a:effectLst/>
                <a:latin typeface="Consolas" panose="020B0609020204030204" pitchFamily="49" charset="0"/>
              </a:rPr>
              <a:t>MAPE: 		39.12% </a:t>
            </a:r>
          </a:p>
          <a:p>
            <a:r>
              <a:rPr lang="en-US" b="0" i="0" dirty="0">
                <a:effectLst/>
                <a:latin typeface="Consolas" panose="020B0609020204030204" pitchFamily="49" charset="0"/>
              </a:rPr>
              <a:t>R2: 		-0.863 </a:t>
            </a:r>
          </a:p>
          <a:p>
            <a:r>
              <a:rPr lang="en-US" b="0" i="0" dirty="0">
                <a:effectLst/>
                <a:latin typeface="Consolas" panose="020B0609020204030204" pitchFamily="49" charset="0"/>
              </a:rPr>
              <a:t>Adjusted R2: 	4.558</a:t>
            </a:r>
            <a:endParaRPr lang="en-IN" dirty="0"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4BE21A6F-B115-E88F-830A-16378AB3EA1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9906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318"/>
    </mc:Choice>
    <mc:Fallback>
      <p:transition spd="slow" advTm="123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BE001B-7F65-48C5-A2B0-F529B9A8C6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51374"/>
            <a:ext cx="5157787" cy="823912"/>
          </a:xfrm>
        </p:spPr>
        <p:txBody>
          <a:bodyPr/>
          <a:lstStyle/>
          <a:p>
            <a:pPr algn="ctr"/>
            <a:r>
              <a:rPr lang="en-US" dirty="0"/>
              <a:t>ARMA Model </a:t>
            </a:r>
            <a:endParaRPr lang="en-IN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954DF6B-961A-FA77-0AE5-80B181997EB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842097" y="1276227"/>
            <a:ext cx="5157787" cy="2618762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5B027FD-7B43-8080-FE67-E602CAB265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251374"/>
            <a:ext cx="5183188" cy="823912"/>
          </a:xfrm>
        </p:spPr>
        <p:txBody>
          <a:bodyPr/>
          <a:lstStyle/>
          <a:p>
            <a:pPr algn="ctr"/>
            <a:r>
              <a:rPr lang="en-US" dirty="0"/>
              <a:t>ARIMA Model – </a:t>
            </a:r>
            <a:r>
              <a:rPr lang="en-US" sz="2000" dirty="0"/>
              <a:t>AR Integrated MA</a:t>
            </a:r>
            <a:endParaRPr lang="en-IN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6C19B921-0013-5251-0C3A-81C673C52C76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5"/>
          <a:stretch>
            <a:fillRect/>
          </a:stretch>
        </p:blipFill>
        <p:spPr>
          <a:xfrm>
            <a:off x="6174509" y="1276227"/>
            <a:ext cx="5180879" cy="2630487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7B01FDF-25CE-8797-D77E-17C67EE16B38}"/>
              </a:ext>
            </a:extLst>
          </p:cNvPr>
          <p:cNvSpPr txBox="1"/>
          <p:nvPr/>
        </p:nvSpPr>
        <p:spPr>
          <a:xfrm>
            <a:off x="836612" y="4107656"/>
            <a:ext cx="5335588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effectLst/>
                <a:latin typeface="Consolas" panose="020B0609020204030204" pitchFamily="49" charset="0"/>
              </a:rPr>
              <a:t>Test Set Metrics for ARMA:</a:t>
            </a:r>
          </a:p>
          <a:p>
            <a:endParaRPr lang="en-US" b="0" i="0" dirty="0">
              <a:effectLst/>
              <a:latin typeface="Consolas" panose="020B0609020204030204" pitchFamily="49" charset="0"/>
            </a:endParaRPr>
          </a:p>
          <a:p>
            <a:r>
              <a:rPr lang="en-US" b="0" i="0" dirty="0">
                <a:effectLst/>
                <a:latin typeface="Consolas" panose="020B0609020204030204" pitchFamily="49" charset="0"/>
              </a:rPr>
              <a:t>MSE: 		26.473 </a:t>
            </a:r>
          </a:p>
          <a:p>
            <a:r>
              <a:rPr lang="en-US" b="0" i="0" dirty="0">
                <a:effectLst/>
                <a:latin typeface="Consolas" panose="020B0609020204030204" pitchFamily="49" charset="0"/>
              </a:rPr>
              <a:t>MAE: 		4.243 </a:t>
            </a:r>
          </a:p>
          <a:p>
            <a:r>
              <a:rPr lang="en-US" b="0" i="0" dirty="0">
                <a:effectLst/>
                <a:latin typeface="Consolas" panose="020B0609020204030204" pitchFamily="49" charset="0"/>
              </a:rPr>
              <a:t>MAPE: 		38.387% </a:t>
            </a:r>
          </a:p>
          <a:p>
            <a:r>
              <a:rPr lang="en-US" b="0" i="0" dirty="0">
                <a:effectLst/>
                <a:latin typeface="Consolas" panose="020B0609020204030204" pitchFamily="49" charset="0"/>
              </a:rPr>
              <a:t>R2: 		-0.801 </a:t>
            </a:r>
          </a:p>
          <a:p>
            <a:r>
              <a:rPr lang="en-US" b="0" i="0" dirty="0">
                <a:effectLst/>
                <a:latin typeface="Consolas" panose="020B0609020204030204" pitchFamily="49" charset="0"/>
              </a:rPr>
              <a:t>Adjusted R2: 	4.439</a:t>
            </a:r>
            <a:endParaRPr lang="en-IN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9094443-9D67-43A2-10DB-2100E43009E4}"/>
              </a:ext>
            </a:extLst>
          </p:cNvPr>
          <p:cNvSpPr txBox="1"/>
          <p:nvPr/>
        </p:nvSpPr>
        <p:spPr>
          <a:xfrm>
            <a:off x="6172200" y="4107655"/>
            <a:ext cx="5335588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effectLst/>
                <a:latin typeface="Consolas" panose="020B0609020204030204" pitchFamily="49" charset="0"/>
              </a:rPr>
              <a:t>Test Set Metrics for ARIMA:</a:t>
            </a:r>
          </a:p>
          <a:p>
            <a:endParaRPr lang="en-US" b="0" i="0" dirty="0">
              <a:effectLst/>
              <a:latin typeface="Consolas" panose="020B0609020204030204" pitchFamily="49" charset="0"/>
            </a:endParaRPr>
          </a:p>
          <a:p>
            <a:r>
              <a:rPr lang="en-US" b="0" i="0" dirty="0">
                <a:effectLst/>
                <a:latin typeface="Consolas" panose="020B0609020204030204" pitchFamily="49" charset="0"/>
              </a:rPr>
              <a:t>MSE: 		26.473 </a:t>
            </a:r>
          </a:p>
          <a:p>
            <a:r>
              <a:rPr lang="en-US" b="0" i="0" dirty="0">
                <a:effectLst/>
                <a:latin typeface="Consolas" panose="020B0609020204030204" pitchFamily="49" charset="0"/>
              </a:rPr>
              <a:t>MAE: 		4.243 </a:t>
            </a:r>
          </a:p>
          <a:p>
            <a:r>
              <a:rPr lang="en-US" b="0" i="0" dirty="0">
                <a:effectLst/>
                <a:latin typeface="Consolas" panose="020B0609020204030204" pitchFamily="49" charset="0"/>
              </a:rPr>
              <a:t>MAPE: 		38.387% </a:t>
            </a:r>
          </a:p>
          <a:p>
            <a:r>
              <a:rPr lang="en-US" b="0" i="0" dirty="0">
                <a:effectLst/>
                <a:latin typeface="Consolas" panose="020B0609020204030204" pitchFamily="49" charset="0"/>
              </a:rPr>
              <a:t>R2: 		-0.801 </a:t>
            </a:r>
          </a:p>
          <a:p>
            <a:r>
              <a:rPr lang="en-US" b="0" i="0" dirty="0">
                <a:effectLst/>
                <a:latin typeface="Consolas" panose="020B0609020204030204" pitchFamily="49" charset="0"/>
              </a:rPr>
              <a:t>Adjusted R2: 	4.439</a:t>
            </a:r>
            <a:endParaRPr lang="en-IN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568C12BB-CE2B-CB2E-D5D3-C5B23737D49E}"/>
              </a:ext>
            </a:extLst>
          </p:cNvPr>
          <p:cNvSpPr txBox="1">
            <a:spLocks/>
          </p:cNvSpPr>
          <p:nvPr/>
        </p:nvSpPr>
        <p:spPr>
          <a:xfrm>
            <a:off x="609600" y="6258838"/>
            <a:ext cx="11582400" cy="59916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Both the models show same results, as the order of differencing was zero, i.e. d = 0. 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59053109-0A2D-736C-C25B-4E165E2A284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2494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573"/>
    </mc:Choice>
    <mc:Fallback>
      <p:transition spd="slow" advTm="105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BE001B-7F65-48C5-A2B0-F529B9A8C6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51374"/>
            <a:ext cx="5157787" cy="823912"/>
          </a:xfrm>
        </p:spPr>
        <p:txBody>
          <a:bodyPr/>
          <a:lstStyle/>
          <a:p>
            <a:pPr algn="ctr"/>
            <a:r>
              <a:rPr lang="en-US" dirty="0"/>
              <a:t>SARIMA Model – Seasonal ARIMA</a:t>
            </a:r>
            <a:endParaRPr lang="en-IN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DCBEAAC1-8583-2495-EC2E-0AF4E392BC6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839788" y="1275641"/>
            <a:ext cx="5157787" cy="2618762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5B027FD-7B43-8080-FE67-E602CAB265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251374"/>
            <a:ext cx="5183188" cy="823912"/>
          </a:xfrm>
        </p:spPr>
        <p:txBody>
          <a:bodyPr/>
          <a:lstStyle/>
          <a:p>
            <a:pPr algn="ctr"/>
            <a:r>
              <a:rPr lang="en-US" dirty="0"/>
              <a:t>ARIMAX Model – </a:t>
            </a:r>
            <a:r>
              <a:rPr lang="en-US" sz="1800" dirty="0"/>
              <a:t>ARIMA with exog. variables</a:t>
            </a:r>
            <a:endParaRPr lang="en-IN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FEEFCFB-DA8E-C33F-28B0-CD0451BAC573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5"/>
          <a:stretch>
            <a:fillRect/>
          </a:stretch>
        </p:blipFill>
        <p:spPr>
          <a:xfrm>
            <a:off x="6172200" y="1269193"/>
            <a:ext cx="5183188" cy="2631659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075F33E-72F5-675C-4796-7EACCE00099F}"/>
              </a:ext>
            </a:extLst>
          </p:cNvPr>
          <p:cNvSpPr txBox="1"/>
          <p:nvPr/>
        </p:nvSpPr>
        <p:spPr>
          <a:xfrm>
            <a:off x="836612" y="4107656"/>
            <a:ext cx="5335588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effectLst/>
                <a:latin typeface="Consolas" panose="020B0609020204030204" pitchFamily="49" charset="0"/>
              </a:rPr>
              <a:t>Test Set Metrics for SARIMA:</a:t>
            </a:r>
          </a:p>
          <a:p>
            <a:endParaRPr lang="en-US" b="0" i="0" dirty="0">
              <a:effectLst/>
              <a:latin typeface="Consolas" panose="020B0609020204030204" pitchFamily="49" charset="0"/>
            </a:endParaRPr>
          </a:p>
          <a:p>
            <a:r>
              <a:rPr lang="en-US" b="0" i="0" dirty="0">
                <a:effectLst/>
                <a:latin typeface="Consolas" panose="020B0609020204030204" pitchFamily="49" charset="0"/>
              </a:rPr>
              <a:t>MSE: 		22.489 </a:t>
            </a:r>
          </a:p>
          <a:p>
            <a:r>
              <a:rPr lang="en-US" b="0" i="0" dirty="0">
                <a:effectLst/>
                <a:latin typeface="Consolas" panose="020B0609020204030204" pitchFamily="49" charset="0"/>
              </a:rPr>
              <a:t>MAE: 		4.114 </a:t>
            </a:r>
          </a:p>
          <a:p>
            <a:r>
              <a:rPr lang="en-US" b="0" i="0" dirty="0">
                <a:effectLst/>
                <a:latin typeface="Consolas" panose="020B0609020204030204" pitchFamily="49" charset="0"/>
              </a:rPr>
              <a:t>MAPE: 		28.084% </a:t>
            </a:r>
          </a:p>
          <a:p>
            <a:r>
              <a:rPr lang="en-US" b="0" i="0" dirty="0">
                <a:effectLst/>
                <a:latin typeface="Consolas" panose="020B0609020204030204" pitchFamily="49" charset="0"/>
              </a:rPr>
              <a:t>R2: 		-0.53 </a:t>
            </a:r>
          </a:p>
          <a:p>
            <a:r>
              <a:rPr lang="en-US" b="0" i="0" dirty="0">
                <a:effectLst/>
                <a:latin typeface="Consolas" panose="020B0609020204030204" pitchFamily="49" charset="0"/>
              </a:rPr>
              <a:t>Adjusted R2: 	3.921</a:t>
            </a:r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B08D51-5558-C2FB-C6F5-4EBEFBAC0FD5}"/>
              </a:ext>
            </a:extLst>
          </p:cNvPr>
          <p:cNvSpPr txBox="1"/>
          <p:nvPr/>
        </p:nvSpPr>
        <p:spPr>
          <a:xfrm>
            <a:off x="6172200" y="4107655"/>
            <a:ext cx="5335588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effectLst/>
                <a:latin typeface="Consolas" panose="020B0609020204030204" pitchFamily="49" charset="0"/>
              </a:rPr>
              <a:t>ARIMAX Test Set Metrics:</a:t>
            </a:r>
          </a:p>
          <a:p>
            <a:endParaRPr lang="en-US" b="0" i="0" dirty="0">
              <a:effectLst/>
              <a:latin typeface="Consolas" panose="020B0609020204030204" pitchFamily="49" charset="0"/>
            </a:endParaRPr>
          </a:p>
          <a:p>
            <a:r>
              <a:rPr lang="en-US" b="0" i="0" dirty="0">
                <a:effectLst/>
                <a:latin typeface="Consolas" panose="020B0609020204030204" pitchFamily="49" charset="0"/>
              </a:rPr>
              <a:t>MSE: 		12.121</a:t>
            </a:r>
          </a:p>
          <a:p>
            <a:r>
              <a:rPr lang="en-US" b="0" i="0" dirty="0">
                <a:effectLst/>
                <a:latin typeface="Consolas" panose="020B0609020204030204" pitchFamily="49" charset="0"/>
              </a:rPr>
              <a:t>MAE: 		2.784</a:t>
            </a:r>
          </a:p>
          <a:p>
            <a:r>
              <a:rPr lang="en-US" b="0" i="0" dirty="0">
                <a:effectLst/>
                <a:latin typeface="Consolas" panose="020B0609020204030204" pitchFamily="49" charset="0"/>
              </a:rPr>
              <a:t>MAPE: 		22.111%</a:t>
            </a:r>
          </a:p>
          <a:p>
            <a:r>
              <a:rPr lang="en-US" b="0" i="0" dirty="0">
                <a:effectLst/>
                <a:latin typeface="Consolas" panose="020B0609020204030204" pitchFamily="49" charset="0"/>
              </a:rPr>
              <a:t>R2: 		0.175</a:t>
            </a:r>
          </a:p>
          <a:p>
            <a:r>
              <a:rPr lang="en-US" b="0" i="0" dirty="0">
                <a:effectLst/>
                <a:latin typeface="Consolas" panose="020B0609020204030204" pitchFamily="49" charset="0"/>
              </a:rPr>
              <a:t>Adjusted R2: 	-1.887</a:t>
            </a:r>
            <a:endParaRPr lang="en-IN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13A6EAC4-B4E1-3847-82B4-2CA3114C560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3349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355"/>
    </mc:Choice>
    <mc:Fallback>
      <p:transition spd="slow" advTm="143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ABC9E-AD78-A43F-0DF4-AC297A277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CONTENTS</a:t>
            </a:r>
            <a:endParaRPr lang="en-I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206D94-30A6-9EEC-81B0-1D90EB2D9C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Problem Statement</a:t>
            </a:r>
          </a:p>
          <a:p>
            <a:r>
              <a:rPr lang="en-US" dirty="0"/>
              <a:t>Dataset Description</a:t>
            </a:r>
          </a:p>
          <a:p>
            <a:r>
              <a:rPr lang="en-US" dirty="0"/>
              <a:t>Data Preprocessing &amp; Feature Engineering</a:t>
            </a:r>
          </a:p>
          <a:p>
            <a:r>
              <a:rPr lang="en-US" dirty="0"/>
              <a:t>Exploratory Data Analysis</a:t>
            </a:r>
          </a:p>
          <a:p>
            <a:r>
              <a:rPr lang="en-US" dirty="0"/>
              <a:t>Time Series Hypotheses Test</a:t>
            </a:r>
          </a:p>
          <a:p>
            <a:r>
              <a:rPr lang="en-US" dirty="0"/>
              <a:t>Data Splitting </a:t>
            </a:r>
          </a:p>
          <a:p>
            <a:r>
              <a:rPr lang="en-US" dirty="0"/>
              <a:t>Model Training and Evaluation</a:t>
            </a:r>
          </a:p>
          <a:p>
            <a:r>
              <a:rPr lang="en-US" dirty="0"/>
              <a:t>Conclusion</a:t>
            </a:r>
            <a:endParaRPr lang="en-IN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725B607B-5335-B51C-3435-CC4169D5658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9336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345"/>
    </mc:Choice>
    <mc:Fallback>
      <p:transition spd="slow" advTm="43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BE001B-7F65-48C5-A2B0-F529B9A8C6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51374"/>
            <a:ext cx="5157787" cy="823912"/>
          </a:xfrm>
        </p:spPr>
        <p:txBody>
          <a:bodyPr/>
          <a:lstStyle/>
          <a:p>
            <a:pPr algn="ctr"/>
            <a:r>
              <a:rPr lang="en-US" dirty="0"/>
              <a:t>SARIMAX Model</a:t>
            </a:r>
            <a:endParaRPr lang="en-IN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F5B47BEE-710E-01B3-AE8B-447FB804964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839788" y="1282089"/>
            <a:ext cx="5157787" cy="2618762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5B027FD-7B43-8080-FE67-E602CAB265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251374"/>
            <a:ext cx="5183188" cy="823912"/>
          </a:xfrm>
        </p:spPr>
        <p:txBody>
          <a:bodyPr/>
          <a:lstStyle/>
          <a:p>
            <a:pPr algn="ctr"/>
            <a:r>
              <a:rPr lang="en-US" dirty="0"/>
              <a:t>Multivariate Regression</a:t>
            </a:r>
            <a:endParaRPr lang="en-IN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1363843D-C2E2-5FEC-30CF-C5DC88F53747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5"/>
          <a:stretch>
            <a:fillRect/>
          </a:stretch>
        </p:blipFill>
        <p:spPr>
          <a:xfrm>
            <a:off x="6172200" y="1275641"/>
            <a:ext cx="5183188" cy="2631659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47E22F4-BC34-50F6-F30D-C9E38F8D2432}"/>
              </a:ext>
            </a:extLst>
          </p:cNvPr>
          <p:cNvSpPr txBox="1"/>
          <p:nvPr/>
        </p:nvSpPr>
        <p:spPr>
          <a:xfrm>
            <a:off x="836612" y="4107656"/>
            <a:ext cx="5335588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effectLst/>
                <a:latin typeface="Consolas" panose="020B0609020204030204" pitchFamily="49" charset="0"/>
              </a:rPr>
              <a:t>SARIMAX Test Set Metrics:</a:t>
            </a:r>
          </a:p>
          <a:p>
            <a:endParaRPr lang="en-US" b="0" i="0" dirty="0">
              <a:effectLst/>
              <a:latin typeface="Consolas" panose="020B0609020204030204" pitchFamily="49" charset="0"/>
            </a:endParaRPr>
          </a:p>
          <a:p>
            <a:r>
              <a:rPr lang="en-US" b="0" i="0" dirty="0">
                <a:effectLst/>
                <a:latin typeface="Consolas" panose="020B0609020204030204" pitchFamily="49" charset="0"/>
              </a:rPr>
              <a:t>MSE: 		12.081</a:t>
            </a:r>
          </a:p>
          <a:p>
            <a:r>
              <a:rPr lang="en-US" b="0" i="0" dirty="0">
                <a:effectLst/>
                <a:latin typeface="Consolas" panose="020B0609020204030204" pitchFamily="49" charset="0"/>
              </a:rPr>
              <a:t>MAE: 		2.785</a:t>
            </a:r>
          </a:p>
          <a:p>
            <a:r>
              <a:rPr lang="en-US" b="0" i="0" dirty="0">
                <a:effectLst/>
                <a:latin typeface="Consolas" panose="020B0609020204030204" pitchFamily="49" charset="0"/>
              </a:rPr>
              <a:t>MAPE: 		22.147%</a:t>
            </a:r>
          </a:p>
          <a:p>
            <a:r>
              <a:rPr lang="en-US" b="0" i="0" dirty="0">
                <a:effectLst/>
                <a:latin typeface="Consolas" panose="020B0609020204030204" pitchFamily="49" charset="0"/>
              </a:rPr>
              <a:t>R2: 		0.178</a:t>
            </a:r>
          </a:p>
          <a:p>
            <a:r>
              <a:rPr lang="en-US" b="0" i="0" dirty="0">
                <a:effectLst/>
                <a:latin typeface="Consolas" panose="020B0609020204030204" pitchFamily="49" charset="0"/>
              </a:rPr>
              <a:t>Adjusted R2: 	-1.877</a:t>
            </a:r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7C31AA-7D12-2BCF-8D76-4C867C6DBCD5}"/>
              </a:ext>
            </a:extLst>
          </p:cNvPr>
          <p:cNvSpPr txBox="1"/>
          <p:nvPr/>
        </p:nvSpPr>
        <p:spPr>
          <a:xfrm>
            <a:off x="6172200" y="4107655"/>
            <a:ext cx="60198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effectLst/>
                <a:latin typeface="Consolas" panose="020B0609020204030204" pitchFamily="49" charset="0"/>
              </a:rPr>
              <a:t>Test Set Metrics for Multivariate Regression:</a:t>
            </a:r>
          </a:p>
          <a:p>
            <a:endParaRPr lang="en-US" b="0" i="0" dirty="0">
              <a:effectLst/>
              <a:latin typeface="Consolas" panose="020B0609020204030204" pitchFamily="49" charset="0"/>
            </a:endParaRPr>
          </a:p>
          <a:p>
            <a:r>
              <a:rPr lang="en-US" b="0" i="0" dirty="0">
                <a:effectLst/>
                <a:latin typeface="Consolas" panose="020B0609020204030204" pitchFamily="49" charset="0"/>
              </a:rPr>
              <a:t>MSE: 		12.114 </a:t>
            </a:r>
          </a:p>
          <a:p>
            <a:r>
              <a:rPr lang="en-US" b="0" i="0" dirty="0">
                <a:effectLst/>
                <a:latin typeface="Consolas" panose="020B0609020204030204" pitchFamily="49" charset="0"/>
              </a:rPr>
              <a:t>MAE: 		2.792 </a:t>
            </a:r>
          </a:p>
          <a:p>
            <a:r>
              <a:rPr lang="en-US" b="0" i="0" dirty="0">
                <a:effectLst/>
                <a:latin typeface="Consolas" panose="020B0609020204030204" pitchFamily="49" charset="0"/>
              </a:rPr>
              <a:t>MAPE: 		22.393% </a:t>
            </a:r>
          </a:p>
          <a:p>
            <a:r>
              <a:rPr lang="en-US" b="0" i="0" dirty="0">
                <a:effectLst/>
                <a:latin typeface="Consolas" panose="020B0609020204030204" pitchFamily="49" charset="0"/>
              </a:rPr>
              <a:t>R2: 		0.176 </a:t>
            </a:r>
          </a:p>
          <a:p>
            <a:r>
              <a:rPr lang="en-US" b="0" i="0" dirty="0">
                <a:effectLst/>
                <a:latin typeface="Consolas" panose="020B0609020204030204" pitchFamily="49" charset="0"/>
              </a:rPr>
              <a:t>Adjusted R2: 	-1.885</a:t>
            </a:r>
            <a:endParaRPr lang="en-IN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C995C7F2-7A21-3CEF-66FE-467E3823FBE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6938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306"/>
    </mc:Choice>
    <mc:Fallback>
      <p:transition spd="slow" advTm="113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41F5C-7350-28A8-2C2A-C32D527B06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360" y="365125"/>
            <a:ext cx="10886440" cy="1325563"/>
          </a:xfrm>
        </p:spPr>
        <p:txBody>
          <a:bodyPr/>
          <a:lstStyle/>
          <a:p>
            <a:r>
              <a:rPr lang="en-US" b="1" dirty="0"/>
              <a:t>CONCLUSION</a:t>
            </a:r>
            <a:endParaRPr lang="en-I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A9809E-A2E6-211F-C0BA-B7D90092BF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360" y="1510475"/>
            <a:ext cx="11460480" cy="1038225"/>
          </a:xfrm>
        </p:spPr>
        <p:txBody>
          <a:bodyPr>
            <a:normAutofit/>
          </a:bodyPr>
          <a:lstStyle/>
          <a:p>
            <a:pPr algn="just"/>
            <a:r>
              <a:rPr lang="en-US" sz="2000" dirty="0"/>
              <a:t>The best model is found to be the </a:t>
            </a:r>
            <a:r>
              <a:rPr lang="en-US" sz="2000" b="1" dirty="0"/>
              <a:t>SARIMAX model </a:t>
            </a:r>
            <a:r>
              <a:rPr lang="en-US" sz="2000" dirty="0"/>
              <a:t>with a </a:t>
            </a:r>
            <a:r>
              <a:rPr lang="en-US" sz="2000" b="1" dirty="0"/>
              <a:t>12 month seasonality</a:t>
            </a:r>
            <a:r>
              <a:rPr lang="en-US" sz="2000" dirty="0"/>
              <a:t> and a </a:t>
            </a:r>
            <a:r>
              <a:rPr lang="en-US" sz="2000" b="1" dirty="0"/>
              <a:t>group of important features</a:t>
            </a:r>
            <a:r>
              <a:rPr lang="en-US" sz="2000" dirty="0"/>
              <a:t> used such as Clicks, Impressions, Weekday_Monday, Weekday_Tuesday, and Month_January, Month_February, etc., followed by the</a:t>
            </a:r>
            <a:r>
              <a:rPr lang="en-US" sz="2000" b="1" dirty="0"/>
              <a:t> multivariate regression.</a:t>
            </a:r>
          </a:p>
        </p:txBody>
      </p:sp>
      <p:pic>
        <p:nvPicPr>
          <p:cNvPr id="4" name="Content Placeholder 10">
            <a:extLst>
              <a:ext uri="{FF2B5EF4-FFF2-40B4-BE49-F238E27FC236}">
                <a16:creationId xmlns:a16="http://schemas.microsoft.com/office/drawing/2014/main" id="{124F848C-BFFF-E4CA-B23D-DEAE04CFCD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0720" y="2387599"/>
            <a:ext cx="7437120" cy="3886773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3931D09-96D2-1CD4-D8BE-8279C9A233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8820537"/>
              </p:ext>
            </p:extLst>
          </p:nvPr>
        </p:nvGraphicFramePr>
        <p:xfrm>
          <a:off x="467360" y="3356338"/>
          <a:ext cx="4023360" cy="2607581"/>
        </p:xfrm>
        <a:graphic>
          <a:graphicData uri="http://schemas.openxmlformats.org/drawingml/2006/table">
            <a:tbl>
              <a:tblPr>
                <a:tableStyleId>{BDBED569-4797-4DF1-A0F4-6AAB3CD982D8}</a:tableStyleId>
              </a:tblPr>
              <a:tblGrid>
                <a:gridCol w="1188720">
                  <a:extLst>
                    <a:ext uri="{9D8B030D-6E8A-4147-A177-3AD203B41FA5}">
                      <a16:colId xmlns:a16="http://schemas.microsoft.com/office/drawing/2014/main" val="1456925409"/>
                    </a:ext>
                  </a:extLst>
                </a:gridCol>
                <a:gridCol w="1485631">
                  <a:extLst>
                    <a:ext uri="{9D8B030D-6E8A-4147-A177-3AD203B41FA5}">
                      <a16:colId xmlns:a16="http://schemas.microsoft.com/office/drawing/2014/main" val="2532624325"/>
                    </a:ext>
                  </a:extLst>
                </a:gridCol>
                <a:gridCol w="1349009">
                  <a:extLst>
                    <a:ext uri="{9D8B030D-6E8A-4147-A177-3AD203B41FA5}">
                      <a16:colId xmlns:a16="http://schemas.microsoft.com/office/drawing/2014/main" val="1027499317"/>
                    </a:ext>
                  </a:extLst>
                </a:gridCol>
              </a:tblGrid>
              <a:tr h="1115438">
                <a:tc>
                  <a:txBody>
                    <a:bodyPr/>
                    <a:lstStyle/>
                    <a:p>
                      <a:pPr algn="l" fontAlgn="ctr"/>
                      <a:r>
                        <a:rPr lang="en-IN" sz="1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Metric</a:t>
                      </a:r>
                      <a:endParaRPr lang="en-IN" sz="1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B71E4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Validation Set (SARIMAX)</a:t>
                      </a:r>
                      <a:endParaRPr lang="en-IN" sz="1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B71E4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Test Set (SARIMAX)</a:t>
                      </a:r>
                      <a:endParaRPr lang="en-IN" sz="1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B71E4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8723420"/>
                  </a:ext>
                </a:extLst>
              </a:tr>
              <a:tr h="281597">
                <a:tc>
                  <a:txBody>
                    <a:bodyPr/>
                    <a:lstStyle/>
                    <a:p>
                      <a:pPr algn="l" fontAlgn="ctr"/>
                      <a:r>
                        <a:rPr lang="en-IN" sz="1600" b="1" u="none" strike="noStrike" dirty="0">
                          <a:effectLst/>
                        </a:rPr>
                        <a:t>MSE</a:t>
                      </a:r>
                      <a:endParaRPr lang="en-IN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E6CCC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600" b="1" u="none" strike="noStrike" dirty="0">
                          <a:effectLst/>
                        </a:rPr>
                        <a:t>15.15</a:t>
                      </a:r>
                      <a:endParaRPr lang="en-IN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E6CCC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600" b="1" u="none" strike="noStrike" dirty="0">
                          <a:effectLst/>
                        </a:rPr>
                        <a:t>12.025</a:t>
                      </a:r>
                      <a:endParaRPr lang="en-IN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E6CC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9182267"/>
                  </a:ext>
                </a:extLst>
              </a:tr>
              <a:tr h="281597">
                <a:tc>
                  <a:txBody>
                    <a:bodyPr/>
                    <a:lstStyle/>
                    <a:p>
                      <a:pPr algn="l" fontAlgn="ctr"/>
                      <a:r>
                        <a:rPr lang="en-IN" sz="1600" b="1" u="none" strike="noStrike" dirty="0">
                          <a:effectLst/>
                        </a:rPr>
                        <a:t>MAE</a:t>
                      </a:r>
                      <a:endParaRPr lang="en-IN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F3E7E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600" b="1" u="none" strike="noStrike" dirty="0">
                          <a:effectLst/>
                        </a:rPr>
                        <a:t>3.166</a:t>
                      </a:r>
                      <a:endParaRPr lang="en-IN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F3E7E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600" b="1" u="none" strike="noStrike" dirty="0">
                          <a:effectLst/>
                        </a:rPr>
                        <a:t>2.784</a:t>
                      </a:r>
                      <a:endParaRPr lang="en-IN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F3E7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7808922"/>
                  </a:ext>
                </a:extLst>
              </a:tr>
              <a:tr h="281597">
                <a:tc>
                  <a:txBody>
                    <a:bodyPr/>
                    <a:lstStyle/>
                    <a:p>
                      <a:pPr algn="l" fontAlgn="ctr"/>
                      <a:r>
                        <a:rPr lang="en-IN" sz="1600" b="1" u="none" strike="noStrike" dirty="0">
                          <a:effectLst/>
                        </a:rPr>
                        <a:t>MAPE</a:t>
                      </a:r>
                      <a:endParaRPr lang="en-IN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E6CCC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600" b="1" u="none" strike="noStrike" dirty="0">
                          <a:effectLst/>
                        </a:rPr>
                        <a:t>19.67%</a:t>
                      </a:r>
                      <a:endParaRPr lang="en-IN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E6CCC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600" b="1" u="none" strike="noStrike" dirty="0">
                          <a:effectLst/>
                        </a:rPr>
                        <a:t>22.21%</a:t>
                      </a:r>
                      <a:endParaRPr lang="en-IN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E6CC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3729403"/>
                  </a:ext>
                </a:extLst>
              </a:tr>
              <a:tr h="281597">
                <a:tc>
                  <a:txBody>
                    <a:bodyPr/>
                    <a:lstStyle/>
                    <a:p>
                      <a:pPr algn="l" fontAlgn="ctr"/>
                      <a:r>
                        <a:rPr lang="en-IN" sz="1600" b="1" u="none" strike="noStrike" dirty="0">
                          <a:effectLst/>
                        </a:rPr>
                        <a:t>R</a:t>
                      </a:r>
                      <a:r>
                        <a:rPr lang="en-IN" sz="1600" b="1" u="none" strike="noStrike" baseline="30000" dirty="0">
                          <a:effectLst/>
                        </a:rPr>
                        <a:t>2</a:t>
                      </a:r>
                      <a:endParaRPr lang="en-IN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F3E7E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600" b="1" u="none" strike="noStrike" dirty="0">
                          <a:effectLst/>
                        </a:rPr>
                        <a:t>-0.378</a:t>
                      </a:r>
                      <a:endParaRPr lang="en-IN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F3E7E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600" b="1" u="none" strike="noStrike" dirty="0">
                          <a:effectLst/>
                        </a:rPr>
                        <a:t>0.182</a:t>
                      </a:r>
                      <a:endParaRPr lang="en-IN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F3E7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3337412"/>
                  </a:ext>
                </a:extLst>
              </a:tr>
              <a:tr h="365755">
                <a:tc>
                  <a:txBody>
                    <a:bodyPr/>
                    <a:lstStyle/>
                    <a:p>
                      <a:pPr algn="l" fontAlgn="ctr"/>
                      <a:r>
                        <a:rPr lang="en-IN" sz="1600" b="1" u="none" strike="noStrike" dirty="0">
                          <a:effectLst/>
                        </a:rPr>
                        <a:t>Adjusted R</a:t>
                      </a:r>
                      <a:r>
                        <a:rPr lang="en-IN" sz="1600" b="1" u="none" strike="noStrike" baseline="30000" dirty="0">
                          <a:effectLst/>
                        </a:rPr>
                        <a:t>2</a:t>
                      </a:r>
                      <a:endParaRPr lang="en-IN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E6CCC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600" b="1" u="none" strike="noStrike" dirty="0">
                          <a:effectLst/>
                        </a:rPr>
                        <a:t>-4.51</a:t>
                      </a:r>
                      <a:endParaRPr lang="en-IN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E6CCC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600" b="1" u="none" strike="noStrike" dirty="0">
                          <a:effectLst/>
                        </a:rPr>
                        <a:t>-1.864</a:t>
                      </a:r>
                      <a:endParaRPr lang="en-IN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E6CC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8165910"/>
                  </a:ext>
                </a:extLst>
              </a:tr>
            </a:tbl>
          </a:graphicData>
        </a:graphic>
      </p:graphicFrame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32D9823-C43C-61DA-59BB-C02CEEFAF7A1}"/>
              </a:ext>
            </a:extLst>
          </p:cNvPr>
          <p:cNvSpPr txBox="1">
            <a:spLocks/>
          </p:cNvSpPr>
          <p:nvPr/>
        </p:nvSpPr>
        <p:spPr>
          <a:xfrm>
            <a:off x="467360" y="2498326"/>
            <a:ext cx="4023360" cy="85801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2000" dirty="0"/>
              <a:t>The SARIMAX model can be used to forecast the sales quantity for the future.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A21197D6-9804-F063-88C0-C8153F7A8E6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6441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424"/>
    </mc:Choice>
    <mc:Fallback>
      <p:transition spd="slow" advTm="284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77B7BE-8694-F7BA-2F7B-591A05DA2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Annexure</a:t>
            </a:r>
            <a:endParaRPr lang="en-IN" b="1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8843F7B-D1EE-6D54-4456-9B2AA8A69A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5044079"/>
              </p:ext>
            </p:extLst>
          </p:nvPr>
        </p:nvGraphicFramePr>
        <p:xfrm>
          <a:off x="838200" y="1973321"/>
          <a:ext cx="7906791" cy="1738314"/>
        </p:xfrm>
        <a:graphic>
          <a:graphicData uri="http://schemas.openxmlformats.org/drawingml/2006/table">
            <a:tbl>
              <a:tblPr>
                <a:tableStyleId>{BDBED569-4797-4DF1-A0F4-6AAB3CD982D8}</a:tableStyleId>
              </a:tblPr>
              <a:tblGrid>
                <a:gridCol w="1590031">
                  <a:extLst>
                    <a:ext uri="{9D8B030D-6E8A-4147-A177-3AD203B41FA5}">
                      <a16:colId xmlns:a16="http://schemas.microsoft.com/office/drawing/2014/main" val="1904811526"/>
                    </a:ext>
                  </a:extLst>
                </a:gridCol>
                <a:gridCol w="693832">
                  <a:extLst>
                    <a:ext uri="{9D8B030D-6E8A-4147-A177-3AD203B41FA5}">
                      <a16:colId xmlns:a16="http://schemas.microsoft.com/office/drawing/2014/main" val="143655785"/>
                    </a:ext>
                  </a:extLst>
                </a:gridCol>
                <a:gridCol w="693832">
                  <a:extLst>
                    <a:ext uri="{9D8B030D-6E8A-4147-A177-3AD203B41FA5}">
                      <a16:colId xmlns:a16="http://schemas.microsoft.com/office/drawing/2014/main" val="720536524"/>
                    </a:ext>
                  </a:extLst>
                </a:gridCol>
                <a:gridCol w="1141931">
                  <a:extLst>
                    <a:ext uri="{9D8B030D-6E8A-4147-A177-3AD203B41FA5}">
                      <a16:colId xmlns:a16="http://schemas.microsoft.com/office/drawing/2014/main" val="1297782508"/>
                    </a:ext>
                  </a:extLst>
                </a:gridCol>
                <a:gridCol w="693832">
                  <a:extLst>
                    <a:ext uri="{9D8B030D-6E8A-4147-A177-3AD203B41FA5}">
                      <a16:colId xmlns:a16="http://schemas.microsoft.com/office/drawing/2014/main" val="1628589306"/>
                    </a:ext>
                  </a:extLst>
                </a:gridCol>
                <a:gridCol w="693832">
                  <a:extLst>
                    <a:ext uri="{9D8B030D-6E8A-4147-A177-3AD203B41FA5}">
                      <a16:colId xmlns:a16="http://schemas.microsoft.com/office/drawing/2014/main" val="1512145466"/>
                    </a:ext>
                  </a:extLst>
                </a:gridCol>
                <a:gridCol w="693832">
                  <a:extLst>
                    <a:ext uri="{9D8B030D-6E8A-4147-A177-3AD203B41FA5}">
                      <a16:colId xmlns:a16="http://schemas.microsoft.com/office/drawing/2014/main" val="3618584466"/>
                    </a:ext>
                  </a:extLst>
                </a:gridCol>
                <a:gridCol w="1705669">
                  <a:extLst>
                    <a:ext uri="{9D8B030D-6E8A-4147-A177-3AD203B41FA5}">
                      <a16:colId xmlns:a16="http://schemas.microsoft.com/office/drawing/2014/main" val="2211445976"/>
                    </a:ext>
                  </a:extLst>
                </a:gridCol>
              </a:tblGrid>
              <a:tr h="289719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 Error Metrics / Models 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 AR     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 MA     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 dirty="0">
                          <a:effectLst/>
                        </a:rPr>
                        <a:t> ARMA / ARIMA  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 SARIMA 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 ARIMAX 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 SARIMAX 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 Multivariate Regression  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178136222"/>
                  </a:ext>
                </a:extLst>
              </a:tr>
              <a:tr h="289719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 MSE                    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18.023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17.871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 14.750        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20.139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15.776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 15.150  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 15.300                   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598926794"/>
                  </a:ext>
                </a:extLst>
              </a:tr>
              <a:tr h="289719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 MAE                    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 3.573  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 3.556  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 3.374         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 3.637  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 3.231  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 3.166   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 3.192                    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660266617"/>
                  </a:ext>
                </a:extLst>
              </a:tr>
              <a:tr h="289719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 MAPE                   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 dirty="0">
                          <a:effectLst/>
                        </a:rPr>
                        <a:t>26.54%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26.26%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 24.465%       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23.13%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20.08%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19.67%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 19.937%                  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82617948"/>
                  </a:ext>
                </a:extLst>
              </a:tr>
              <a:tr h="289719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 R²                     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-0.639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-0.625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 -0.341        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-0.831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-0.434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 -0.378  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 -0.391                   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731347783"/>
                  </a:ext>
                </a:extLst>
              </a:tr>
              <a:tr h="289719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 dirty="0">
                          <a:effectLst/>
                        </a:rPr>
                        <a:t> Adjusted R²            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 3.521  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 3.500  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 dirty="0">
                          <a:effectLst/>
                        </a:rPr>
                        <a:t> 3.063         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 dirty="0">
                          <a:effectLst/>
                        </a:rPr>
                        <a:t> 3.817  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-4.738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 -4.51   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 dirty="0">
                          <a:effectLst/>
                        </a:rPr>
                        <a:t> -4.565                   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82723015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E31543A-7D03-085D-8BD1-906BCDD64E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8688841"/>
              </p:ext>
            </p:extLst>
          </p:nvPr>
        </p:nvGraphicFramePr>
        <p:xfrm>
          <a:off x="838200" y="4299068"/>
          <a:ext cx="7906789" cy="1738314"/>
        </p:xfrm>
        <a:graphic>
          <a:graphicData uri="http://schemas.openxmlformats.org/drawingml/2006/table">
            <a:tbl>
              <a:tblPr>
                <a:tableStyleId>{BDBED569-4797-4DF1-A0F4-6AAB3CD982D8}</a:tableStyleId>
              </a:tblPr>
              <a:tblGrid>
                <a:gridCol w="1584238">
                  <a:extLst>
                    <a:ext uri="{9D8B030D-6E8A-4147-A177-3AD203B41FA5}">
                      <a16:colId xmlns:a16="http://schemas.microsoft.com/office/drawing/2014/main" val="709257086"/>
                    </a:ext>
                  </a:extLst>
                </a:gridCol>
                <a:gridCol w="691304">
                  <a:extLst>
                    <a:ext uri="{9D8B030D-6E8A-4147-A177-3AD203B41FA5}">
                      <a16:colId xmlns:a16="http://schemas.microsoft.com/office/drawing/2014/main" val="3242204847"/>
                    </a:ext>
                  </a:extLst>
                </a:gridCol>
                <a:gridCol w="610360">
                  <a:extLst>
                    <a:ext uri="{9D8B030D-6E8A-4147-A177-3AD203B41FA5}">
                      <a16:colId xmlns:a16="http://schemas.microsoft.com/office/drawing/2014/main" val="2153034285"/>
                    </a:ext>
                  </a:extLst>
                </a:gridCol>
                <a:gridCol w="1218715">
                  <a:extLst>
                    <a:ext uri="{9D8B030D-6E8A-4147-A177-3AD203B41FA5}">
                      <a16:colId xmlns:a16="http://schemas.microsoft.com/office/drawing/2014/main" val="2734352751"/>
                    </a:ext>
                  </a:extLst>
                </a:gridCol>
                <a:gridCol w="691304">
                  <a:extLst>
                    <a:ext uri="{9D8B030D-6E8A-4147-A177-3AD203B41FA5}">
                      <a16:colId xmlns:a16="http://schemas.microsoft.com/office/drawing/2014/main" val="186344737"/>
                    </a:ext>
                  </a:extLst>
                </a:gridCol>
                <a:gridCol w="691304">
                  <a:extLst>
                    <a:ext uri="{9D8B030D-6E8A-4147-A177-3AD203B41FA5}">
                      <a16:colId xmlns:a16="http://schemas.microsoft.com/office/drawing/2014/main" val="869435308"/>
                    </a:ext>
                  </a:extLst>
                </a:gridCol>
                <a:gridCol w="720108">
                  <a:extLst>
                    <a:ext uri="{9D8B030D-6E8A-4147-A177-3AD203B41FA5}">
                      <a16:colId xmlns:a16="http://schemas.microsoft.com/office/drawing/2014/main" val="2766961077"/>
                    </a:ext>
                  </a:extLst>
                </a:gridCol>
                <a:gridCol w="1699456">
                  <a:extLst>
                    <a:ext uri="{9D8B030D-6E8A-4147-A177-3AD203B41FA5}">
                      <a16:colId xmlns:a16="http://schemas.microsoft.com/office/drawing/2014/main" val="891637595"/>
                    </a:ext>
                  </a:extLst>
                </a:gridCol>
              </a:tblGrid>
              <a:tr h="289719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 dirty="0">
                          <a:effectLst/>
                        </a:rPr>
                        <a:t> Error Metrics / Models 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 AR     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 MA     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 ARMA / ARIMA  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 SARIMA 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 ARIMAX 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 dirty="0">
                          <a:effectLst/>
                        </a:rPr>
                        <a:t> SARIMAX 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 Multivariate Regression  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254665407"/>
                  </a:ext>
                </a:extLst>
              </a:tr>
              <a:tr h="289719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 MSE                    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28.025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27.512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 26.682        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22.111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12.124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 dirty="0">
                          <a:effectLst/>
                        </a:rPr>
                        <a:t> 12.025  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 12.132                   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894926552"/>
                  </a:ext>
                </a:extLst>
              </a:tr>
              <a:tr h="289719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 MAE                    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 4.381  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 4.336  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 4.263         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 4.078  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 2.784  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 dirty="0">
                          <a:effectLst/>
                        </a:rPr>
                        <a:t> 2.784   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 2.790                    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221558178"/>
                  </a:ext>
                </a:extLst>
              </a:tr>
              <a:tr h="289719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 MAPE                   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35.41%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35.03%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 34.414%       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27.79%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22.08%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 dirty="0">
                          <a:effectLst/>
                        </a:rPr>
                        <a:t>22.21%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 22.310%                  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698805579"/>
                  </a:ext>
                </a:extLst>
              </a:tr>
              <a:tr h="289719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 R²                     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-0.907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-0.872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 -0.816        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-0.505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 0.175  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 dirty="0">
                          <a:effectLst/>
                        </a:rPr>
                        <a:t> 0.182   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 0.175                    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013776377"/>
                  </a:ext>
                </a:extLst>
              </a:tr>
              <a:tr h="289719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 dirty="0">
                          <a:effectLst/>
                        </a:rPr>
                        <a:t> Adjusted R²            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 4.337  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 4.276  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 4.177         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 3.633  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-1.887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 dirty="0">
                          <a:effectLst/>
                        </a:rPr>
                        <a:t> -1.864  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 dirty="0">
                          <a:effectLst/>
                        </a:rPr>
                        <a:t> -1.889                   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826820760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7FDAF1C7-AE88-2EF4-F226-2EB886F83FF8}"/>
              </a:ext>
            </a:extLst>
          </p:cNvPr>
          <p:cNvSpPr txBox="1"/>
          <p:nvPr/>
        </p:nvSpPr>
        <p:spPr>
          <a:xfrm>
            <a:off x="838200" y="1564640"/>
            <a:ext cx="7906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VALIDATION SET METRICS COMPARISON</a:t>
            </a:r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027BE2-E6E4-617A-3E92-EFEBDEEAB242}"/>
              </a:ext>
            </a:extLst>
          </p:cNvPr>
          <p:cNvSpPr txBox="1"/>
          <p:nvPr/>
        </p:nvSpPr>
        <p:spPr>
          <a:xfrm>
            <a:off x="794788" y="3929736"/>
            <a:ext cx="7906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TEST SET METRICS COMPARISON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F1F400-DFA8-0993-555F-2D03BE5F6C2F}"/>
              </a:ext>
            </a:extLst>
          </p:cNvPr>
          <p:cNvSpPr txBox="1">
            <a:spLocks/>
          </p:cNvSpPr>
          <p:nvPr/>
        </p:nvSpPr>
        <p:spPr>
          <a:xfrm>
            <a:off x="731520" y="6294832"/>
            <a:ext cx="11460480" cy="103822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1600" i="1" dirty="0"/>
              <a:t>R</a:t>
            </a:r>
            <a:r>
              <a:rPr lang="en-US" sz="1600" i="1" baseline="30000" dirty="0"/>
              <a:t>2</a:t>
            </a:r>
            <a:r>
              <a:rPr lang="en-US" sz="1600" i="1" dirty="0"/>
              <a:t> is negative due to the small size of data.</a:t>
            </a:r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96EC36C5-BB5C-CC32-3383-A846C079F75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5656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415"/>
    </mc:Choice>
    <mc:Fallback>
      <p:transition spd="slow" advTm="84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A2CAE18-08A5-E849-F488-799082D9FBCA}"/>
              </a:ext>
            </a:extLst>
          </p:cNvPr>
          <p:cNvSpPr txBox="1">
            <a:spLocks/>
          </p:cNvSpPr>
          <p:nvPr/>
        </p:nvSpPr>
        <p:spPr>
          <a:xfrm>
            <a:off x="4736353" y="2987333"/>
            <a:ext cx="3127487" cy="111222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THANK YOU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83B48A73-4FE4-DCE0-55B3-C1F47C2D4793}"/>
              </a:ext>
            </a:extLst>
          </p:cNvPr>
          <p:cNvSpPr txBox="1">
            <a:spLocks/>
          </p:cNvSpPr>
          <p:nvPr/>
        </p:nvSpPr>
        <p:spPr>
          <a:xfrm>
            <a:off x="6311655" y="3641520"/>
            <a:ext cx="2287982" cy="98007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Please send all questions to:</a:t>
            </a:r>
          </a:p>
          <a:p>
            <a:r>
              <a:rPr lang="en-US" dirty="0"/>
              <a:t>jatingupta261001@gmail.com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E45FE990-08F1-5D7F-82A5-71DB3EBA495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1623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63"/>
    </mc:Choice>
    <mc:Fallback>
      <p:transition spd="slow" advTm="30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AFDE5A-B66E-CB03-6A99-A01DE5489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PROBLEM STATEMENT</a:t>
            </a:r>
            <a:endParaRPr lang="en-I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8C0ABF-6BA3-B568-0FA7-7ED5118184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Develop a model to predict future product demand.</a:t>
            </a:r>
          </a:p>
          <a:p>
            <a:r>
              <a:rPr lang="en-US" dirty="0"/>
              <a:t>Using historical sales data, Google Clicks, and Facebook Impressions.</a:t>
            </a:r>
          </a:p>
          <a:p>
            <a:r>
              <a:rPr lang="en-US" dirty="0"/>
              <a:t>Use time series models (such as AR, MA, ARIMA, etc.) and multivariate regression for sales prediction.</a:t>
            </a:r>
          </a:p>
          <a:p>
            <a:endParaRPr lang="en-IN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775CCBF3-0D63-120B-A814-B0A619DAE1E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6434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272"/>
    </mc:Choice>
    <mc:Fallback>
      <p:transition spd="slow" advTm="232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89644-844D-EFE1-EA3F-56F88352E7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113" y="365125"/>
            <a:ext cx="10533275" cy="1325563"/>
          </a:xfrm>
        </p:spPr>
        <p:txBody>
          <a:bodyPr/>
          <a:lstStyle/>
          <a:p>
            <a:r>
              <a:rPr lang="en-US" b="1" dirty="0"/>
              <a:t>DATASET DESCRIPTION</a:t>
            </a:r>
            <a:endParaRPr lang="en-IN" b="1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55C616EE-2CC3-87B5-A19A-4A4E8CA8E9BC}"/>
              </a:ext>
            </a:extLst>
          </p:cNvPr>
          <p:cNvSpPr txBox="1">
            <a:spLocks/>
          </p:cNvSpPr>
          <p:nvPr/>
        </p:nvSpPr>
        <p:spPr>
          <a:xfrm>
            <a:off x="822113" y="1454727"/>
            <a:ext cx="10547773" cy="79802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dataset consists of 3 excel (.xlsx) files. Each sheet have a Day Index that gives day-wise time series for a span of 7 months:</a:t>
            </a:r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79EFDEBF-BA4A-CEFF-F4DA-F17F4D1C788D}"/>
              </a:ext>
            </a:extLst>
          </p:cNvPr>
          <p:cNvSpPr>
            <a:spLocks noGrp="1" noChangeArrowheads="1"/>
          </p:cNvSpPr>
          <p:nvPr>
            <p:ph sz="half" idx="2"/>
          </p:nvPr>
        </p:nvSpPr>
        <p:spPr bwMode="auto">
          <a:xfrm>
            <a:off x="839788" y="2414530"/>
            <a:ext cx="10515600" cy="34470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1. Clicks.xlsx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Day Index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Google Clicks (Google analytics API KPI)</a:t>
            </a:r>
            <a:endParaRPr lang="en-US" altLang="en-US" sz="2000" dirty="0">
              <a:latin typeface="Arial" panose="020B0604020202020204" pitchFamily="34" charset="0"/>
            </a:endParaRP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kumimoji="0" lang="en-US" altLang="en-US" sz="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2. Impressions.xlsx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Day Index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Facebook Impressions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kumimoji="0" lang="en-US" altLang="en-US" sz="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3. </a:t>
            </a:r>
            <a:r>
              <a:rPr lang="en-US" altLang="en-US" sz="2400" b="1" dirty="0">
                <a:latin typeface="Arial" panose="020B0604020202020204" pitchFamily="34" charset="0"/>
              </a:rPr>
              <a:t>Quantity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.xlsx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Day Index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Quantity (of Product A)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717EAA1E-49B7-986C-B09B-1A79AE2C00D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7141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994"/>
    </mc:Choice>
    <mc:Fallback>
      <p:transition spd="slow" advTm="199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66BB5C-59EE-A496-AD84-10BD59712F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DATA PREPROCESSING AND FEATURE ENGINEERING</a:t>
            </a:r>
            <a:endParaRPr lang="en-IN" b="1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2B532A-3DA9-BF4E-A110-3DD43FA8F1F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92500" lnSpcReduction="10000"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b="1" dirty="0"/>
              <a:t>Missing values </a:t>
            </a:r>
            <a:r>
              <a:rPr lang="en-US" sz="2000" dirty="0"/>
              <a:t>and </a:t>
            </a:r>
            <a:r>
              <a:rPr lang="en-US" sz="2000" b="1" dirty="0"/>
              <a:t>Duplicate</a:t>
            </a:r>
            <a:r>
              <a:rPr lang="en-US" sz="2000" dirty="0"/>
              <a:t> entries were </a:t>
            </a:r>
            <a:r>
              <a:rPr lang="en-US" sz="2000" b="1" dirty="0"/>
              <a:t>not found </a:t>
            </a:r>
            <a:r>
              <a:rPr lang="en-US" sz="2000" dirty="0"/>
              <a:t>in the data.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N" sz="2000" b="1" dirty="0"/>
              <a:t>5 Outliers were Detected </a:t>
            </a:r>
            <a:r>
              <a:rPr lang="en-IN" sz="2000" dirty="0"/>
              <a:t>in the Quantity variable and they were </a:t>
            </a:r>
            <a:r>
              <a:rPr lang="en-IN" sz="2000" b="1" dirty="0"/>
              <a:t>replaced with 97</a:t>
            </a:r>
            <a:r>
              <a:rPr lang="en-IN" sz="2000" b="1" baseline="30000" dirty="0"/>
              <a:t>th</a:t>
            </a:r>
            <a:r>
              <a:rPr lang="en-IN" sz="2000" b="1" dirty="0"/>
              <a:t> percentile</a:t>
            </a:r>
            <a:r>
              <a:rPr lang="en-IN" sz="2000" dirty="0"/>
              <a:t>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N" sz="2000" dirty="0"/>
              <a:t>Multiple features were engineered to improve models performance such as Weekday_Monday, Weekday_Tuesday, etc. and Month_January, Month_February, etc.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710A7F7-5A76-7AEE-506E-E602BBCD9C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2025" y="660399"/>
            <a:ext cx="5977255" cy="5195809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DE05474D-590A-F5E9-20AA-97D33E342D7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2552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245"/>
    </mc:Choice>
    <mc:Fallback>
      <p:transition spd="slow" advTm="322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307823-1A78-E392-888D-1246397515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EXPLORATORY DATA ANALYSIS</a:t>
            </a:r>
            <a:endParaRPr lang="en-IN" b="1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20EEFAFE-A55D-9A3D-0F82-631E7DF7281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6395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149"/>
    </mc:Choice>
    <mc:Fallback>
      <p:transition spd="slow" advTm="41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908A49-0866-3BDD-45B7-3192CE011A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12" y="457200"/>
            <a:ext cx="3935414" cy="972589"/>
          </a:xfrm>
        </p:spPr>
        <p:txBody>
          <a:bodyPr/>
          <a:lstStyle/>
          <a:p>
            <a:r>
              <a:rPr lang="en-US" b="1" dirty="0"/>
              <a:t>CORRELATION MATRIX</a:t>
            </a:r>
            <a:endParaRPr lang="en-I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3D8D96-7E33-36AD-FA19-E88F33E1A1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15450" y="646026"/>
            <a:ext cx="6172200" cy="517288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200" dirty="0"/>
              <a:t>From the correlation matrix, we derive following conclusions: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Clicks have good positive correlation with Quantity</a:t>
            </a:r>
          </a:p>
          <a:p>
            <a:endParaRPr lang="en-US" dirty="0"/>
          </a:p>
          <a:p>
            <a:r>
              <a:rPr lang="en-US" dirty="0"/>
              <a:t>Impressions also have slight positive relation to Quantity</a:t>
            </a:r>
          </a:p>
          <a:p>
            <a:endParaRPr lang="en-US" dirty="0"/>
          </a:p>
          <a:p>
            <a:r>
              <a:rPr lang="en-US" dirty="0"/>
              <a:t>Impressions also have a very minute positive relation to Clicks</a:t>
            </a:r>
            <a:r>
              <a:rPr lang="en-IN" dirty="0"/>
              <a:t> (more Impressions leading to more Clicks)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9B922D-4570-2E51-BC79-E231C7E7AB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612" y="1568319"/>
            <a:ext cx="4778838" cy="4398693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FEF6A484-B6C0-D6A3-F00D-6A94D7AF548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1041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409"/>
    </mc:Choice>
    <mc:Fallback>
      <p:transition spd="slow" advTm="224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307823-1A78-E392-888D-1246397515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VISUALISATIONS</a:t>
            </a:r>
            <a:endParaRPr lang="en-IN" b="1" dirty="0"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FE0F8E51-9608-610D-9A3D-35049D50BAB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333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69"/>
    </mc:Choice>
    <mc:Fallback>
      <p:transition spd="slow" advTm="9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83D4D5A-3D06-E624-8947-420A382F7B37}"/>
              </a:ext>
            </a:extLst>
          </p:cNvPr>
          <p:cNvSpPr txBox="1">
            <a:spLocks/>
          </p:cNvSpPr>
          <p:nvPr/>
        </p:nvSpPr>
        <p:spPr>
          <a:xfrm>
            <a:off x="0" y="5503025"/>
            <a:ext cx="12192000" cy="135497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There are more peaks in the month of December, March, April and May.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84B853-CB70-813F-7854-B6A84B6A3F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868183"/>
            <a:ext cx="12192000" cy="4489868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D1C29A2C-5B1C-44EB-5355-53A056017928}"/>
              </a:ext>
            </a:extLst>
          </p:cNvPr>
          <p:cNvSpPr/>
          <p:nvPr/>
        </p:nvSpPr>
        <p:spPr>
          <a:xfrm>
            <a:off x="1273905" y="1158240"/>
            <a:ext cx="132080" cy="132080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428DBC7-43E4-442B-0E8E-A8B8A2970621}"/>
              </a:ext>
            </a:extLst>
          </p:cNvPr>
          <p:cNvSpPr/>
          <p:nvPr/>
        </p:nvSpPr>
        <p:spPr>
          <a:xfrm>
            <a:off x="1040225" y="1656080"/>
            <a:ext cx="132080" cy="132080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A56DE4B-D885-AFD8-1E85-C537ECB235B3}"/>
              </a:ext>
            </a:extLst>
          </p:cNvPr>
          <p:cNvSpPr/>
          <p:nvPr/>
        </p:nvSpPr>
        <p:spPr>
          <a:xfrm>
            <a:off x="4779105" y="1158240"/>
            <a:ext cx="132080" cy="132080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83EA278-50CE-C0C7-84F5-9837302CDE60}"/>
              </a:ext>
            </a:extLst>
          </p:cNvPr>
          <p:cNvSpPr/>
          <p:nvPr/>
        </p:nvSpPr>
        <p:spPr>
          <a:xfrm>
            <a:off x="8009985" y="1367869"/>
            <a:ext cx="132080" cy="132080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3259C3E-7B82-FAB7-C8E9-CABC2CC0B1CB}"/>
              </a:ext>
            </a:extLst>
          </p:cNvPr>
          <p:cNvSpPr/>
          <p:nvPr/>
        </p:nvSpPr>
        <p:spPr>
          <a:xfrm>
            <a:off x="7806785" y="1808480"/>
            <a:ext cx="132080" cy="132080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248C131-2C25-5BA8-D555-3712E3D99311}"/>
              </a:ext>
            </a:extLst>
          </p:cNvPr>
          <p:cNvSpPr/>
          <p:nvPr/>
        </p:nvSpPr>
        <p:spPr>
          <a:xfrm>
            <a:off x="6550072" y="1757680"/>
            <a:ext cx="132080" cy="132080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FF7221A-9A9C-A8A5-7FC1-8599D43D3D26}"/>
              </a:ext>
            </a:extLst>
          </p:cNvPr>
          <p:cNvSpPr/>
          <p:nvPr/>
        </p:nvSpPr>
        <p:spPr>
          <a:xfrm>
            <a:off x="5575889" y="1874520"/>
            <a:ext cx="132080" cy="132080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28BD21A4-569B-C008-4D5D-BDF4CF4ADE8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8374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259"/>
    </mc:Choice>
    <mc:Fallback>
      <p:transition spd="slow" advTm="92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219</TotalTime>
  <Words>1146</Words>
  <Application>Microsoft Office PowerPoint</Application>
  <PresentationFormat>Widescreen</PresentationFormat>
  <Paragraphs>255</Paragraphs>
  <Slides>23</Slides>
  <Notes>0</Notes>
  <HiddenSlides>0</HiddenSlides>
  <MMClips>23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Calibri</vt:lpstr>
      <vt:lpstr>Calibri Light</vt:lpstr>
      <vt:lpstr>Consolas</vt:lpstr>
      <vt:lpstr>Office Theme</vt:lpstr>
      <vt:lpstr>Demand Forecasting for E-Commerce</vt:lpstr>
      <vt:lpstr>CONTENTS</vt:lpstr>
      <vt:lpstr>PROBLEM STATEMENT</vt:lpstr>
      <vt:lpstr>DATASET DESCRIPTION</vt:lpstr>
      <vt:lpstr>DATA PREPROCESSING AND FEATURE ENGINEERING</vt:lpstr>
      <vt:lpstr>EXPLORATORY DATA ANALYSIS</vt:lpstr>
      <vt:lpstr>CORRELATION MATRIX</vt:lpstr>
      <vt:lpstr>VISUALISATIONS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TIME SERIES HYPOTHESES TEST </vt:lpstr>
      <vt:lpstr>DATA SPLITTING</vt:lpstr>
      <vt:lpstr>MODEL TRAINING AND EVALUATION</vt:lpstr>
      <vt:lpstr>PowerPoint Presentation</vt:lpstr>
      <vt:lpstr>PowerPoint Presentation</vt:lpstr>
      <vt:lpstr>PowerPoint Presentation</vt:lpstr>
      <vt:lpstr>PowerPoint Presentation</vt:lpstr>
      <vt:lpstr>CONCLUSION</vt:lpstr>
      <vt:lpstr>Annexure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JATIN GUPTA</dc:creator>
  <cp:lastModifiedBy>JATIN GUPTA</cp:lastModifiedBy>
  <cp:revision>11</cp:revision>
  <dcterms:created xsi:type="dcterms:W3CDTF">2024-07-17T05:04:25Z</dcterms:created>
  <dcterms:modified xsi:type="dcterms:W3CDTF">2024-07-18T14:49:22Z</dcterms:modified>
</cp:coreProperties>
</file>